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57" r:id="rId3"/>
    <p:sldId id="262" r:id="rId4"/>
    <p:sldId id="261" r:id="rId5"/>
    <p:sldId id="271" r:id="rId6"/>
    <p:sldId id="263" r:id="rId7"/>
    <p:sldId id="264" r:id="rId8"/>
    <p:sldId id="272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9D5EF-2D5A-4E02-6FE2-CDFABE62D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97637-DB2C-9BA4-A5C5-475CAC06EF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AA4522-3F4B-CE9F-0C28-EDEAC4440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A4E54-972A-71FA-F547-67F5FA16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E5DCB-6C9A-A7B4-E060-015340A3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9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C195-22D9-BADC-47FB-80068279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F55205-DC33-D708-8363-288DAB8AD1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DFD60A-F99E-5E59-7B20-ED5BD521E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255F7-90AC-61C7-92F6-AD4015F1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F7162-64AC-8BCB-7A7E-8CD84B039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49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F99E2B-9E59-7548-C91B-882CE20DA6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014AC7-4B67-3DBF-264F-FCB9CB7CCA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FC0BE-E0A9-06A4-9B9F-19DF2D1BD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4670F4-635E-242B-E98A-3B4A38F6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F57A9-571A-87B9-F734-D8F8A9A4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23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05D2-BB5D-8127-4068-CA9B3346A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B2722-DD6A-05BE-0AD2-64F07E92D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448F3F-8EE6-A7B2-3869-C8146E48D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0BF99-1528-EE06-5FF5-FA5C69ACA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25B5A-4298-16CF-1581-77457148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60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35F7-3930-C3E5-4F97-A7B41B20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DB59F-DD72-FF22-17F1-900A85E14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73130-419B-299C-2B09-F6B58D5C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8FD5B-852E-73A0-4078-AF443A8D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4E4B6-2C19-9374-DA18-63368F089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5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20664-63A8-9A06-D189-70147480F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3CEE-D9DE-89F1-5E2C-B7403B0755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5FE699-A0C8-23BE-18D9-D01A233DE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D425B9-7889-FDFE-128D-B95140476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41CB18-98A1-1B0E-E689-052BEC042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067FD6-C099-66F1-8BB8-A10687C5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52E3-4D17-3A16-8BCC-EB252518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99F08-C3F1-9A07-2B42-3BE9DA94D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767D1-1068-21E1-B33C-6DAC6E0585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B40851-A181-7C90-6F12-EA10930FB1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7749BC-CD08-6ADC-F8C5-6223B172F5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85A17C-32B8-CC58-588D-DF6499CFA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8E12E1-1761-0164-272D-513A9DBD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41CCC2-2703-95C2-DC71-853AA0E26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0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098F4-2F77-EA70-EA57-274BEB996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8C762-1620-F4EF-ABC7-C4F7AC041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9715D5-3EAE-6EE1-B951-574BF6B7C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56DE15-0255-C185-486D-6E918A2BF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94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3DDA45-8209-B2BD-4768-1C8FD580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8E8C38-DD22-6C0B-4B16-D85489C1F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6EC551-4FB6-433F-FE0C-1D70C632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3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4374C-2468-7E2E-F716-430C31E6E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74709-D1E1-264F-5A30-537058BB5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19450-340C-0315-F58F-293AAE105F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DE32E4-CB85-1A5C-A8E6-68D59524F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45C349-D447-8F66-ECDF-C5992F54F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4F51C4-BD85-34FA-5568-50455B2E5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940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06C9D-600E-EDA4-0646-4B45DA689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2B60FC-81F6-BBBF-4404-BE410C4A7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02B222-5E08-04E1-A2A5-81762CED7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22135B-7299-1E73-A880-30E88228C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EFA7AB-3351-BC75-B179-76D90A233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3A6EE-B8A3-A679-94CA-5BFEAE72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3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75A242-B41C-FB16-C781-392DA5C53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B84F5-450D-EA7B-A0D7-1F0719634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DED2AA-DBB3-6158-1F26-44B22D5C8F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241DB-7419-4A9A-8A5A-2161BEA5618C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06A6-E9E2-561D-CD74-A24578F3B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D41A7-24D2-69DE-9687-AB2CEFCBB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E73C0-EB31-4BCA-BF91-6AA917AAF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3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BA1691C9-81B4-CF02-B8F0-B0D4DBF0FC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6681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29" name="Rectangle 33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C8FDD2-2D22-B75A-9193-2AF12EFC3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327912"/>
            <a:ext cx="6613030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marL="514"/>
            <a:r>
              <a:rPr lang="en-US" sz="2500" b="1" i="1" spc="-4" dirty="0" err="1">
                <a:solidFill>
                  <a:schemeClr val="bg1"/>
                </a:solidFill>
              </a:rPr>
              <a:t>SoNAR</a:t>
            </a:r>
            <a:r>
              <a:rPr lang="en-US" sz="2500" b="1" i="1" spc="-4" dirty="0">
                <a:solidFill>
                  <a:schemeClr val="bg1"/>
                </a:solidFill>
              </a:rPr>
              <a:t> Drone Defensive Detection in 3D Spaces (</a:t>
            </a:r>
            <a:r>
              <a:rPr lang="en-US" sz="2500" b="1" i="1" spc="-4" dirty="0" err="1">
                <a:solidFill>
                  <a:schemeClr val="bg1"/>
                </a:solidFill>
              </a:rPr>
              <a:t>SoDDD</a:t>
            </a:r>
            <a:r>
              <a:rPr lang="en-US" sz="2500" b="1" i="1" spc="-4" dirty="0">
                <a:solidFill>
                  <a:schemeClr val="bg1"/>
                </a:solidFill>
              </a:rPr>
              <a:t> 3DS)</a:t>
            </a:r>
            <a:br>
              <a:rPr lang="en-US" sz="2500" dirty="0">
                <a:solidFill>
                  <a:schemeClr val="bg1"/>
                </a:solidFill>
              </a:rPr>
            </a:br>
            <a:endParaRPr lang="en-US" sz="25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F76BD-2693-AB6C-4C29-7C74D2060943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100" dirty="0" err="1">
                <a:solidFill>
                  <a:schemeClr val="bg1"/>
                </a:solidFill>
              </a:rPr>
              <a:t>For:NREIP</a:t>
            </a:r>
            <a:br>
              <a:rPr lang="en-US" sz="2100" dirty="0">
                <a:solidFill>
                  <a:schemeClr val="bg1"/>
                </a:solidFill>
              </a:rPr>
            </a:br>
            <a:r>
              <a:rPr lang="en-US" sz="2100" dirty="0">
                <a:solidFill>
                  <a:schemeClr val="bg1"/>
                </a:solidFill>
                <a:uFill>
                  <a:solidFill>
                    <a:srgbClr val="000000"/>
                  </a:solidFill>
                </a:uFill>
              </a:rPr>
              <a:t>By: Matthew Sieger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4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295" name="Rectangle 12294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7" name="Rectangle 12296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3D Projection Mapping | DCBolt Productions">
            <a:extLst>
              <a:ext uri="{FF2B5EF4-FFF2-40B4-BE49-F238E27FC236}">
                <a16:creationId xmlns:a16="http://schemas.microsoft.com/office/drawing/2014/main" id="{98AE92E9-9D36-4F4C-BB69-4054919786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79" r="30428"/>
          <a:stretch/>
        </p:blipFill>
        <p:spPr bwMode="auto"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6191C-767C-C4CF-FA31-FABF409B1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31188" cy="1322887"/>
          </a:xfrm>
        </p:spPr>
        <p:txBody>
          <a:bodyPr>
            <a:normAutofit/>
          </a:bodyPr>
          <a:lstStyle/>
          <a:p>
            <a:r>
              <a:rPr lang="en-US" dirty="0"/>
              <a:t>Mapping Aspect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A39AA-B7B1-8BEB-CB95-F6C5BE13C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400" dirty="0"/>
              <a:t>Baseline maps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13x13, with a purpose!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2D vs. 3D</a:t>
            </a:r>
          </a:p>
          <a:p>
            <a:pPr>
              <a:lnSpc>
                <a:spcPct val="200000"/>
              </a:lnSpc>
            </a:pPr>
            <a:r>
              <a:rPr lang="en-US" sz="2400" dirty="0"/>
              <a:t>Deviations</a:t>
            </a:r>
          </a:p>
        </p:txBody>
      </p:sp>
    </p:spTree>
    <p:extLst>
      <p:ext uri="{BB962C8B-B14F-4D97-AF65-F5344CB8AC3E}">
        <p14:creationId xmlns:p14="http://schemas.microsoft.com/office/powerpoint/2010/main" val="333787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Freeform: Shape 7176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AE60-CEA4-E66D-D00D-9709B7CF4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False 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98778-33E4-B201-0553-353A21D01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/>
              <a:t>Previously, no filter</a:t>
            </a:r>
          </a:p>
          <a:p>
            <a:r>
              <a:rPr lang="en-US" sz="2000"/>
              <a:t>notTooFar</a:t>
            </a:r>
          </a:p>
          <a:p>
            <a:r>
              <a:rPr lang="en-US" sz="2000"/>
              <a:t>deviatesEnough</a:t>
            </a:r>
          </a:p>
          <a:p>
            <a:r>
              <a:rPr lang="en-US" sz="2000"/>
              <a:t>Distance&gt;12.5 ft</a:t>
            </a:r>
          </a:p>
          <a:p>
            <a:r>
              <a:rPr lang="en-US" sz="2000"/>
              <a:t>Distance=0</a:t>
            </a:r>
          </a:p>
          <a:p>
            <a:r>
              <a:rPr lang="en-US" sz="2000"/>
              <a:t>Serial.print error - Suppression</a:t>
            </a:r>
          </a:p>
        </p:txBody>
      </p:sp>
      <p:pic>
        <p:nvPicPr>
          <p:cNvPr id="7170" name="Picture 2" descr="False positive | Kartoen.be">
            <a:extLst>
              <a:ext uri="{FF2B5EF4-FFF2-40B4-BE49-F238E27FC236}">
                <a16:creationId xmlns:a16="http://schemas.microsoft.com/office/drawing/2014/main" id="{CF9DB9FC-7C61-D345-0383-D43E30BFF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50956" y="661916"/>
            <a:ext cx="5344143" cy="555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96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38A4DC-DFA5-23E7-4C41-F148274B7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Expectations Shattered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4C12674-3A80-0EEB-6EF6-7E9B484A7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XCTU errors - Switched from MATLAB to C++</a:t>
            </a:r>
          </a:p>
          <a:p>
            <a:r>
              <a:rPr lang="en-US" sz="2000" dirty="0"/>
              <a:t>Servo library and </a:t>
            </a:r>
            <a:r>
              <a:rPr lang="en-US" sz="2000" dirty="0" err="1"/>
              <a:t>Xbee</a:t>
            </a:r>
            <a:r>
              <a:rPr lang="en-US" sz="2000" dirty="0"/>
              <a:t> clash</a:t>
            </a:r>
          </a:p>
          <a:p>
            <a:r>
              <a:rPr lang="en-US" sz="2000" dirty="0"/>
              <a:t>Servo only moves 130 degrees – invent </a:t>
            </a:r>
            <a:r>
              <a:rPr lang="en-US" sz="2000" dirty="0" err="1"/>
              <a:t>oneRealDegree</a:t>
            </a:r>
            <a:endParaRPr lang="en-US" sz="2000" dirty="0"/>
          </a:p>
        </p:txBody>
      </p:sp>
      <p:pic>
        <p:nvPicPr>
          <p:cNvPr id="6146" name="Picture 2" descr="OEM Wi-Fi Module with Fully Integrated Support for Digi Remote Manager |  Digi International">
            <a:extLst>
              <a:ext uri="{FF2B5EF4-FFF2-40B4-BE49-F238E27FC236}">
                <a16:creationId xmlns:a16="http://schemas.microsoft.com/office/drawing/2014/main" id="{F3A50B4E-F63D-F42E-BBE7-DA9067C06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457" y="1825146"/>
            <a:ext cx="6155141" cy="3231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9105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24C98-5E7B-35DF-B466-571B09BAF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/>
              <a:t>Calculations for 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F1654-4D76-560F-DF2C-9621E1451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/>
              <a:t>Degree increments * rows and columns</a:t>
            </a:r>
          </a:p>
          <a:p>
            <a:r>
              <a:rPr lang="en-US" sz="2000"/>
              <a:t>Centering: iRotation - (180 – servoMaxDegrees)/2 </a:t>
            </a:r>
          </a:p>
          <a:p>
            <a:r>
              <a:rPr lang="en-US" sz="2000"/>
              <a:t>Servos go from 0-180, but real world is -90 to 90 for both.</a:t>
            </a:r>
          </a:p>
          <a:p>
            <a:r>
              <a:rPr lang="en-US" sz="2000"/>
              <a:t>90-iRotation=Actual Rotation</a:t>
            </a:r>
          </a:p>
          <a:p>
            <a:r>
              <a:rPr lang="en-US" sz="2000"/>
              <a:t>If phi &lt;0, phi= -phi &amp; theta=theta+180 degree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E6F1BA3-0BA8-CA22-BCC9-5EC3F024E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211" y="944269"/>
            <a:ext cx="3848322" cy="1943402"/>
          </a:xfrm>
          <a:prstGeom prst="rect">
            <a:avLst/>
          </a:prstGeom>
        </p:spPr>
      </p:pic>
      <p:pic>
        <p:nvPicPr>
          <p:cNvPr id="13" name="Picture 2" descr="Spherical coordinates - Math Insight">
            <a:extLst>
              <a:ext uri="{FF2B5EF4-FFF2-40B4-BE49-F238E27FC236}">
                <a16:creationId xmlns:a16="http://schemas.microsoft.com/office/drawing/2014/main" id="{B999D7FC-468F-7438-C459-F6E2407F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97829" y="3657600"/>
            <a:ext cx="2253086" cy="258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SphericalCoordinates">
            <a:extLst>
              <a:ext uri="{FF2B5EF4-FFF2-40B4-BE49-F238E27FC236}">
                <a16:creationId xmlns:a16="http://schemas.microsoft.com/office/drawing/2014/main" id="{70C8F2B7-EE0F-A083-E276-59D8C3F7BB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58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FC0F4-DAE5-BF9D-5AA4-837CA1F8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58451-9DFB-5833-C11C-7F64D30E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25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>
            <a:extLst>
              <a:ext uri="{FF2B5EF4-FFF2-40B4-BE49-F238E27FC236}">
                <a16:creationId xmlns:a16="http://schemas.microsoft.com/office/drawing/2014/main" id="{19BD6F69-77F7-07A1-F247-2C10532C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596" y="3958723"/>
            <a:ext cx="4972051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486A38-FF38-F0AC-AF4F-CDA9F828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0835"/>
            <a:ext cx="10515600" cy="1325563"/>
          </a:xfrm>
        </p:spPr>
        <p:txBody>
          <a:bodyPr/>
          <a:lstStyle/>
          <a:p>
            <a:r>
              <a:rPr lang="en-US" dirty="0"/>
              <a:t>Introduction (Me)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4208-C450-C570-7FD9-91D8D1937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5731" y="2101089"/>
            <a:ext cx="102870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Cal Poly Pomona - Aerospace Engineering</a:t>
            </a:r>
          </a:p>
          <a:p>
            <a:r>
              <a:rPr lang="en-US" sz="2400" dirty="0"/>
              <a:t>Senior Standing - 3.96 GPA</a:t>
            </a:r>
          </a:p>
          <a:p>
            <a:r>
              <a:rPr lang="en-US" sz="2400" dirty="0"/>
              <a:t>NASA Proposal - </a:t>
            </a:r>
            <a:r>
              <a:rPr lang="fr-FR" sz="2400" dirty="0"/>
              <a:t>Drone Active Noise </a:t>
            </a:r>
            <a:r>
              <a:rPr lang="fr-FR" sz="2400" dirty="0" err="1"/>
              <a:t>Cancellation</a:t>
            </a:r>
            <a:r>
              <a:rPr lang="fr-FR" sz="2400" dirty="0"/>
              <a:t> in Noise-</a:t>
            </a:r>
            <a:r>
              <a:rPr lang="fr-FR" sz="2400" dirty="0" err="1"/>
              <a:t>Polluted</a:t>
            </a:r>
            <a:r>
              <a:rPr lang="fr-FR" sz="2400" dirty="0"/>
              <a:t> </a:t>
            </a:r>
            <a:r>
              <a:rPr lang="fr-FR" sz="2400" dirty="0" err="1"/>
              <a:t>Geographies</a:t>
            </a:r>
            <a:endParaRPr lang="en-US" sz="2400" dirty="0"/>
          </a:p>
          <a:p>
            <a:r>
              <a:rPr lang="en-US" sz="2400" dirty="0"/>
              <a:t>Soups - 30 Countries</a:t>
            </a:r>
          </a:p>
          <a:p>
            <a:endParaRPr lang="en-US" sz="2400" dirty="0"/>
          </a:p>
        </p:txBody>
      </p:sp>
      <p:pic>
        <p:nvPicPr>
          <p:cNvPr id="6" name="Picture 2" descr="Homepage | NAVAIR">
            <a:extLst>
              <a:ext uri="{FF2B5EF4-FFF2-40B4-BE49-F238E27FC236}">
                <a16:creationId xmlns:a16="http://schemas.microsoft.com/office/drawing/2014/main" id="{2CC6F400-65D6-FA9B-8328-22F764B8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1055" y="2831"/>
            <a:ext cx="1224742" cy="122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SaxmanOne ( A Cape Fox Company ) | LinkedIn">
            <a:extLst>
              <a:ext uri="{FF2B5EF4-FFF2-40B4-BE49-F238E27FC236}">
                <a16:creationId xmlns:a16="http://schemas.microsoft.com/office/drawing/2014/main" id="{891823E0-CDE2-B24B-1F5B-6C9BCDCD0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08" b="31201"/>
          <a:stretch/>
        </p:blipFill>
        <p:spPr bwMode="auto">
          <a:xfrm>
            <a:off x="113570" y="112753"/>
            <a:ext cx="1905000" cy="777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yellow horse head with green text&#10;&#10;Description automatically generated">
            <a:extLst>
              <a:ext uri="{FF2B5EF4-FFF2-40B4-BE49-F238E27FC236}">
                <a16:creationId xmlns:a16="http://schemas.microsoft.com/office/drawing/2014/main" id="{EE82EC42-FC34-52EB-18E7-304B88872F1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77"/>
          <a:stretch/>
        </p:blipFill>
        <p:spPr>
          <a:xfrm>
            <a:off x="0" y="5372100"/>
            <a:ext cx="2386685" cy="1485900"/>
          </a:xfrm>
          <a:prstGeom prst="rect">
            <a:avLst/>
          </a:prstGeom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2EF8A9F-E5BD-DF05-C8BF-C3C137790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841" y="4923473"/>
            <a:ext cx="2313372" cy="1934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oothing Chikhirtma (Traditional Georgian Chicken Soup)">
            <a:extLst>
              <a:ext uri="{FF2B5EF4-FFF2-40B4-BE49-F238E27FC236}">
                <a16:creationId xmlns:a16="http://schemas.microsoft.com/office/drawing/2014/main" id="{AB0F7BFC-2A1E-B029-AD82-084F92244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56" b="6421"/>
          <a:stretch/>
        </p:blipFill>
        <p:spPr bwMode="auto">
          <a:xfrm>
            <a:off x="9621837" y="4276758"/>
            <a:ext cx="2570163" cy="2589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584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0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6657198-0171-CBE9-D28E-70C269D13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3408" y="992094"/>
            <a:ext cx="3616913" cy="2795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ctr"/>
            <a:r>
              <a:rPr lang="en-US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 Objectives</a:t>
            </a: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40AF16E8-AD8A-5EDE-1712-F9F072550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282949"/>
              </p:ext>
            </p:extLst>
          </p:nvPr>
        </p:nvGraphicFramePr>
        <p:xfrm>
          <a:off x="5895751" y="1761842"/>
          <a:ext cx="5708650" cy="33043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744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640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2233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3400" spc="-5"/>
                        <a:t>Blue Team</a:t>
                      </a:r>
                      <a:r>
                        <a:rPr sz="3400"/>
                        <a:t> </a:t>
                      </a:r>
                      <a:r>
                        <a:rPr sz="3400" spc="-5"/>
                        <a:t>Objectives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58535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lang="en-US" sz="3400"/>
                        <a:t>My</a:t>
                      </a:r>
                      <a:r>
                        <a:rPr lang="en-US" sz="3400" spc="-10"/>
                        <a:t> </a:t>
                      </a:r>
                      <a:r>
                        <a:rPr lang="en-US" sz="3400" spc="-5"/>
                        <a:t>Objectives</a:t>
                      </a:r>
                      <a:endParaRPr sz="3400">
                        <a:latin typeface="Arial"/>
                        <a:cs typeface="Arial"/>
                      </a:endParaRPr>
                    </a:p>
                  </a:txBody>
                  <a:tcPr marL="0" marR="0" marT="585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1906">
                <a:tc>
                  <a:txBody>
                    <a:bodyPr/>
                    <a:lstStyle/>
                    <a:p>
                      <a:pPr marL="91440" marR="116205" lvl="0">
                        <a:lnSpc>
                          <a:spcPct val="100000"/>
                        </a:lnSpc>
                        <a:spcBef>
                          <a:spcPts val="320"/>
                        </a:spcBef>
                        <a:buNone/>
                      </a:pPr>
                      <a:r>
                        <a:rPr lang="en-US" sz="1800"/>
                        <a:t>1. Detect enemy drones reliably and quickly without unfair false positives</a:t>
                      </a:r>
                      <a:endParaRPr sz="1800">
                        <a:latin typeface="Arial"/>
                      </a:endParaRPr>
                    </a:p>
                  </a:txBody>
                  <a:tcPr marL="0" marR="0" marT="62437" marB="0"/>
                </a:tc>
                <a:tc>
                  <a:txBody>
                    <a:bodyPr/>
                    <a:lstStyle/>
                    <a:p>
                      <a:pPr marL="91440" marR="116205" lvl="0">
                        <a:lnSpc>
                          <a:spcPct val="100000"/>
                        </a:lnSpc>
                        <a:spcBef>
                          <a:spcPts val="320"/>
                        </a:spcBef>
                        <a:buNone/>
                      </a:pPr>
                      <a:r>
                        <a:rPr lang="en-US" sz="1800" b="0" u="none" strike="noStrike" spc="-10" noProof="0"/>
                        <a:t>1. Make a </a:t>
                      </a:r>
                      <a:r>
                        <a:rPr lang="en-US" sz="1800" b="0" u="none" strike="noStrike" spc="-10" noProof="0" err="1"/>
                        <a:t>SoNAR</a:t>
                      </a:r>
                      <a:r>
                        <a:rPr lang="en-US" sz="1800" b="0" u="none" strike="noStrike" spc="-10" noProof="0"/>
                        <a:t> system with less than 5% false positives</a:t>
                      </a:r>
                      <a:endParaRPr sz="1800">
                        <a:latin typeface="Arial"/>
                      </a:endParaRPr>
                    </a:p>
                  </a:txBody>
                  <a:tcPr marL="0" marR="0" marT="62437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107">
                <a:tc>
                  <a:txBody>
                    <a:bodyPr/>
                    <a:lstStyle/>
                    <a:p>
                      <a:pPr marL="91440" marR="431800" lvl="0">
                        <a:lnSpc>
                          <a:spcPct val="100000"/>
                        </a:lnSpc>
                        <a:spcBef>
                          <a:spcPts val="320"/>
                        </a:spcBef>
                        <a:buNone/>
                      </a:pPr>
                      <a:r>
                        <a:rPr lang="en-US" sz="1800" b="0" u="none" strike="noStrike" spc="-10" noProof="0"/>
                        <a:t>2. Be able to detect them in the widest area possible</a:t>
                      </a:r>
                      <a:endParaRPr lang="en-US" sz="1800" b="0" i="0" u="none" strike="noStrike" spc="-10" noProof="0">
                        <a:latin typeface="Arial"/>
                      </a:endParaRPr>
                    </a:p>
                  </a:txBody>
                  <a:tcPr marL="0" marR="0" marT="62437" marB="0"/>
                </a:tc>
                <a:tc>
                  <a:txBody>
                    <a:bodyPr/>
                    <a:lstStyle/>
                    <a:p>
                      <a:pPr marL="91440" marR="431800" lvl="0">
                        <a:lnSpc>
                          <a:spcPct val="100000"/>
                        </a:lnSpc>
                        <a:spcBef>
                          <a:spcPts val="320"/>
                        </a:spcBef>
                        <a:buNone/>
                      </a:pPr>
                      <a:r>
                        <a:rPr lang="en-US" sz="1800" b="0" u="none" strike="noStrike" spc="-10" noProof="0"/>
                        <a:t>2. Increase the scan from 15 degrees to 180</a:t>
                      </a:r>
                      <a:endParaRPr lang="en-US" sz="1800" b="0" i="0" u="none" strike="noStrike" spc="-10" noProof="0">
                        <a:latin typeface="Arial"/>
                      </a:endParaRPr>
                    </a:p>
                  </a:txBody>
                  <a:tcPr marL="0" marR="0" marT="62437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0964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5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Rectangle 6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486A38-FF38-F0AC-AF4F-CDA9F8286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/>
              <a:t>Needs Analysis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 7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F4208-C450-C570-7FD9-91D8D1937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/>
              <a:t>Red Team must Protect Their Airspace</a:t>
            </a:r>
          </a:p>
          <a:p>
            <a:r>
              <a:rPr lang="en-US" sz="1800" dirty="0"/>
              <a:t>Old System: 4ft range, 15 degrees</a:t>
            </a:r>
          </a:p>
          <a:p>
            <a:r>
              <a:rPr lang="en-US" sz="1800" dirty="0" err="1"/>
              <a:t>SoDD</a:t>
            </a:r>
            <a:r>
              <a:rPr lang="en-US" sz="1800" dirty="0"/>
              <a:t> 2DS: 12.5ft range, 120 degrees</a:t>
            </a:r>
          </a:p>
          <a:p>
            <a:r>
              <a:rPr lang="en-US" sz="1800" dirty="0" err="1"/>
              <a:t>SoDD</a:t>
            </a:r>
            <a:r>
              <a:rPr lang="en-US" sz="1800" dirty="0"/>
              <a:t> 3DS: 12.5ft range, ¾ dome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4D55859-7F42-61E4-2154-390EB25B8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7599" y="3440395"/>
            <a:ext cx="3584448" cy="197144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B921C1A-CA8D-1548-DAF0-40A20570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/>
        </p:blipFill>
        <p:spPr>
          <a:xfrm>
            <a:off x="554416" y="3440395"/>
            <a:ext cx="3584448" cy="197144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72EB92E5-1937-1F18-E913-2C2A5C9B6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415" y="3435914"/>
            <a:ext cx="3584448" cy="1980407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66BE2CE6-AD92-28A2-10C2-6C218DD55705}"/>
              </a:ext>
            </a:extLst>
          </p:cNvPr>
          <p:cNvSpPr txBox="1"/>
          <p:nvPr/>
        </p:nvSpPr>
        <p:spPr>
          <a:xfrm flipH="1">
            <a:off x="554416" y="3066582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Old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AA9F64D-EFBF-680E-EF61-532AF7220CDE}"/>
              </a:ext>
            </a:extLst>
          </p:cNvPr>
          <p:cNvSpPr txBox="1"/>
          <p:nvPr/>
        </p:nvSpPr>
        <p:spPr>
          <a:xfrm flipH="1">
            <a:off x="4351528" y="3053834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SoDD</a:t>
            </a:r>
            <a:r>
              <a:rPr lang="en-US" dirty="0"/>
              <a:t> 2DS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9013232-3D29-B8E2-3F5B-A25579EC6515}"/>
              </a:ext>
            </a:extLst>
          </p:cNvPr>
          <p:cNvSpPr txBox="1"/>
          <p:nvPr/>
        </p:nvSpPr>
        <p:spPr>
          <a:xfrm flipH="1">
            <a:off x="8137415" y="3059668"/>
            <a:ext cx="3584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SoDDD</a:t>
            </a:r>
            <a:r>
              <a:rPr lang="en-US" dirty="0"/>
              <a:t> 3DS</a:t>
            </a:r>
          </a:p>
        </p:txBody>
      </p:sp>
    </p:spTree>
    <p:extLst>
      <p:ext uri="{BB962C8B-B14F-4D97-AF65-F5344CB8AC3E}">
        <p14:creationId xmlns:p14="http://schemas.microsoft.com/office/powerpoint/2010/main" val="1058747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DB74BAD7-F0FC-4719-A31F-1ABDB621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DF0415-0F9C-1FDB-D461-B66B18C2E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9"/>
            <a:ext cx="6836927" cy="13228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SoDDD 3DS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86D7365-B809-F1C9-0846-3E56D23F2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1"/>
            <a:ext cx="6433805" cy="397088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dirty="0"/>
              <a:t>¾ Dome will encompass a snow cone-like shape</a:t>
            </a:r>
          </a:p>
        </p:txBody>
      </p:sp>
      <p:pic>
        <p:nvPicPr>
          <p:cNvPr id="1026" name="Picture 2" descr="Kendyll Hillegas SNOW CONE 2 – ArtStar">
            <a:extLst>
              <a:ext uri="{FF2B5EF4-FFF2-40B4-BE49-F238E27FC236}">
                <a16:creationId xmlns:a16="http://schemas.microsoft.com/office/drawing/2014/main" id="{CED1DDBA-973F-A212-9A7A-E913C4F45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7938" y="0"/>
            <a:ext cx="2743762" cy="329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graph of a parasol&#10;&#10;Description automatically generated">
            <a:extLst>
              <a:ext uri="{FF2B5EF4-FFF2-40B4-BE49-F238E27FC236}">
                <a16:creationId xmlns:a16="http://schemas.microsoft.com/office/drawing/2014/main" id="{8B098843-76E7-D11C-C6B0-6ED996E637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4488" y="3071052"/>
            <a:ext cx="5027650" cy="3708924"/>
          </a:xfrm>
          <a:prstGeom prst="rect">
            <a:avLst/>
          </a:prstGeom>
        </p:spPr>
      </p:pic>
      <p:pic>
        <p:nvPicPr>
          <p:cNvPr id="8" name="Picture 7" descr="A ruler and a diagram&#10;&#10;Description automatically generated">
            <a:extLst>
              <a:ext uri="{FF2B5EF4-FFF2-40B4-BE49-F238E27FC236}">
                <a16:creationId xmlns:a16="http://schemas.microsoft.com/office/drawing/2014/main" id="{E4DAB809-904D-793D-EB92-FAC259436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350" y="3272419"/>
            <a:ext cx="5027650" cy="277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7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E9E9452A-3220-5FD4-6602-700C9FCB7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System Candidate Architectures Faceoff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5" name="Table 8">
            <a:extLst>
              <a:ext uri="{FF2B5EF4-FFF2-40B4-BE49-F238E27FC236}">
                <a16:creationId xmlns:a16="http://schemas.microsoft.com/office/drawing/2014/main" id="{258114EC-470D-AF1E-00DA-7CF993E03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100160"/>
              </p:ext>
            </p:extLst>
          </p:nvPr>
        </p:nvGraphicFramePr>
        <p:xfrm>
          <a:off x="723900" y="2730548"/>
          <a:ext cx="10744203" cy="31954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61673">
                  <a:extLst>
                    <a:ext uri="{9D8B030D-6E8A-4147-A177-3AD203B41FA5}">
                      <a16:colId xmlns:a16="http://schemas.microsoft.com/office/drawing/2014/main" val="3903425490"/>
                    </a:ext>
                  </a:extLst>
                </a:gridCol>
                <a:gridCol w="2051638">
                  <a:extLst>
                    <a:ext uri="{9D8B030D-6E8A-4147-A177-3AD203B41FA5}">
                      <a16:colId xmlns:a16="http://schemas.microsoft.com/office/drawing/2014/main" val="860917118"/>
                    </a:ext>
                  </a:extLst>
                </a:gridCol>
                <a:gridCol w="2007947">
                  <a:extLst>
                    <a:ext uri="{9D8B030D-6E8A-4147-A177-3AD203B41FA5}">
                      <a16:colId xmlns:a16="http://schemas.microsoft.com/office/drawing/2014/main" val="152539022"/>
                    </a:ext>
                  </a:extLst>
                </a:gridCol>
                <a:gridCol w="1814376">
                  <a:extLst>
                    <a:ext uri="{9D8B030D-6E8A-4147-A177-3AD203B41FA5}">
                      <a16:colId xmlns:a16="http://schemas.microsoft.com/office/drawing/2014/main" val="1275103352"/>
                    </a:ext>
                  </a:extLst>
                </a:gridCol>
                <a:gridCol w="943867">
                  <a:extLst>
                    <a:ext uri="{9D8B030D-6E8A-4147-A177-3AD203B41FA5}">
                      <a16:colId xmlns:a16="http://schemas.microsoft.com/office/drawing/2014/main" val="3569257404"/>
                    </a:ext>
                  </a:extLst>
                </a:gridCol>
                <a:gridCol w="1864702">
                  <a:extLst>
                    <a:ext uri="{9D8B030D-6E8A-4147-A177-3AD203B41FA5}">
                      <a16:colId xmlns:a16="http://schemas.microsoft.com/office/drawing/2014/main" val="1569426095"/>
                    </a:ext>
                  </a:extLst>
                </a:gridCol>
              </a:tblGrid>
              <a:tr h="901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Architecture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Scan Sweep (Improvement)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Range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/>
                        <a:t>Baselines/Maps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/>
                        <a:t>Error % 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/>
                        <a:t>Error dependent on Setup?</a:t>
                      </a:r>
                    </a:p>
                  </a:txBody>
                  <a:tcPr marL="91619" marR="91619" marT="45810" marB="45810" anchor="ctr"/>
                </a:tc>
                <a:extLst>
                  <a:ext uri="{0D108BD9-81ED-4DB2-BD59-A6C34878D82A}">
                    <a16:rowId xmlns:a16="http://schemas.microsoft.com/office/drawing/2014/main" val="929576665"/>
                  </a:ext>
                </a:extLst>
              </a:tr>
              <a:tr h="901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Non-Rotating Sensor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15 degrees (x1)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4ft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0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/>
                        <a:t>0-50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/>
                        <a:t>Yes</a:t>
                      </a:r>
                    </a:p>
                  </a:txBody>
                  <a:tcPr marL="91619" marR="91619" marT="45810" marB="45810" anchor="ctr"/>
                </a:tc>
                <a:extLst>
                  <a:ext uri="{0D108BD9-81ED-4DB2-BD59-A6C34878D82A}">
                    <a16:rowId xmlns:a16="http://schemas.microsoft.com/office/drawing/2014/main" val="2975661501"/>
                  </a:ext>
                </a:extLst>
              </a:tr>
              <a:tr h="9019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SoDD 2DS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/>
                        <a:t>130 degrees </a:t>
                      </a:r>
                      <a:r>
                        <a:rPr lang="en-US" sz="1800">
                          <a:highlight>
                            <a:srgbClr val="00CC00"/>
                          </a:highlight>
                        </a:rPr>
                        <a:t>(12x)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12.5ft </a:t>
                      </a:r>
                      <a:r>
                        <a:rPr lang="en-US" sz="1800">
                          <a:highlight>
                            <a:srgbClr val="00CC00"/>
                          </a:highlight>
                        </a:rPr>
                        <a:t>(x3.25)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48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>
                          <a:highlight>
                            <a:srgbClr val="00CC00"/>
                          </a:highlight>
                        </a:rPr>
                        <a:t>0.3-.6%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/>
                        <a:t>No</a:t>
                      </a:r>
                    </a:p>
                  </a:txBody>
                  <a:tcPr marL="91619" marR="91619" marT="45810" marB="45810" anchor="ctr"/>
                </a:tc>
                <a:extLst>
                  <a:ext uri="{0D108BD9-81ED-4DB2-BD59-A6C34878D82A}">
                    <a16:rowId xmlns:a16="http://schemas.microsoft.com/office/drawing/2014/main" val="2299585590"/>
                  </a:ext>
                </a:extLst>
              </a:tr>
              <a:tr h="48965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SoDDD 3DS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 dirty="0"/>
                        <a:t>¾ Dome </a:t>
                      </a:r>
                      <a:r>
                        <a:rPr lang="en-US" sz="1800" dirty="0">
                          <a:highlight>
                            <a:srgbClr val="00CC00"/>
                          </a:highlight>
                        </a:rPr>
                        <a:t>(108x)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12.5ft </a:t>
                      </a:r>
                      <a:r>
                        <a:rPr lang="en-US" sz="1800">
                          <a:highlight>
                            <a:srgbClr val="00CC00"/>
                          </a:highlight>
                        </a:rPr>
                        <a:t>(x3.25)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800"/>
                        <a:t>4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>
                          <a:highlight>
                            <a:srgbClr val="FFFF00"/>
                          </a:highlight>
                        </a:rPr>
                        <a:t>0.6-5%</a:t>
                      </a:r>
                    </a:p>
                  </a:txBody>
                  <a:tcPr marL="91619" marR="91619" marT="45810" marB="45810" anchor="ctr"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50000"/>
                        </a:lnSpc>
                        <a:buNone/>
                      </a:pPr>
                      <a:r>
                        <a:rPr lang="en-US" sz="1800" dirty="0"/>
                        <a:t>No</a:t>
                      </a:r>
                    </a:p>
                  </a:txBody>
                  <a:tcPr marL="91619" marR="91619" marT="45810" marB="45810" anchor="ctr"/>
                </a:tc>
                <a:extLst>
                  <a:ext uri="{0D108BD9-81ED-4DB2-BD59-A6C34878D82A}">
                    <a16:rowId xmlns:a16="http://schemas.microsoft.com/office/drawing/2014/main" val="1209506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9590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D6574-02B8-2571-8B2C-5D29AA72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100"/>
              <a:t>Utilization Requirements / Setup</a:t>
            </a:r>
          </a:p>
        </p:txBody>
      </p:sp>
      <p:pic>
        <p:nvPicPr>
          <p:cNvPr id="17" name="Picture 4" descr="A railroad extending through the desert">
            <a:extLst>
              <a:ext uri="{FF2B5EF4-FFF2-40B4-BE49-F238E27FC236}">
                <a16:creationId xmlns:a16="http://schemas.microsoft.com/office/drawing/2014/main" id="{50B0A509-6711-72AE-CA15-3D6BEC18D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3" r="-2" b="-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11069-36BD-D091-6582-B12FDF494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/>
              <a:t>Lay box flat on a surface</a:t>
            </a:r>
          </a:p>
          <a:p>
            <a:r>
              <a:rPr lang="en-US" sz="2000"/>
              <a:t>Find the (x,y) coordinates of it in your cage</a:t>
            </a:r>
          </a:p>
          <a:p>
            <a:r>
              <a:rPr lang="en-US" sz="2000"/>
              <a:t>Power</a:t>
            </a:r>
          </a:p>
          <a:p>
            <a:r>
              <a:rPr lang="en-US" sz="2000"/>
              <a:t>Servos move to their rotations = 0</a:t>
            </a:r>
          </a:p>
          <a:p>
            <a:r>
              <a:rPr lang="en-US" sz="2000"/>
              <a:t>Note horizontal rotation in reference to a marked wall on the GUI</a:t>
            </a:r>
          </a:p>
          <a:p>
            <a:r>
              <a:rPr lang="en-US" sz="2000"/>
              <a:t>Note vertical rotation if sensor is not pointing straight up towards the ceiling</a:t>
            </a:r>
          </a:p>
        </p:txBody>
      </p:sp>
    </p:spTree>
    <p:extLst>
      <p:ext uri="{BB962C8B-B14F-4D97-AF65-F5344CB8AC3E}">
        <p14:creationId xmlns:p14="http://schemas.microsoft.com/office/powerpoint/2010/main" val="107362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F6FB4-58B4-1809-C450-B4615C7AB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701" y="194231"/>
            <a:ext cx="10515600" cy="1325563"/>
          </a:xfrm>
        </p:spPr>
        <p:txBody>
          <a:bodyPr/>
          <a:lstStyle/>
          <a:p>
            <a:r>
              <a:rPr lang="en-US" dirty="0"/>
              <a:t>Wiring Diagram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655887D-7D6E-70A4-547B-7BA4D42AA133}"/>
              </a:ext>
            </a:extLst>
          </p:cNvPr>
          <p:cNvGrpSpPr/>
          <p:nvPr/>
        </p:nvGrpSpPr>
        <p:grpSpPr>
          <a:xfrm>
            <a:off x="3239035" y="659785"/>
            <a:ext cx="8952965" cy="6003984"/>
            <a:chOff x="2411743" y="707367"/>
            <a:chExt cx="8952965" cy="6003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02A6DA9-105D-F535-1372-555B04852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8400" y="3647006"/>
              <a:ext cx="828791" cy="147658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060313-104B-6F35-4673-592385F22979}"/>
                </a:ext>
              </a:extLst>
            </p:cNvPr>
            <p:cNvSpPr/>
            <p:nvPr/>
          </p:nvSpPr>
          <p:spPr>
            <a:xfrm>
              <a:off x="5824548" y="3271833"/>
              <a:ext cx="83343" cy="2357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5C03CC-8E35-0247-5328-C91F31E75E66}"/>
                </a:ext>
              </a:extLst>
            </p:cNvPr>
            <p:cNvGrpSpPr/>
            <p:nvPr/>
          </p:nvGrpSpPr>
          <p:grpSpPr>
            <a:xfrm>
              <a:off x="2411743" y="1608138"/>
              <a:ext cx="5063805" cy="4170362"/>
              <a:chOff x="-515608" y="173038"/>
              <a:chExt cx="7623957" cy="6858001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7F781970-D72A-5314-FA8D-B6E710705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5608" y="173038"/>
                <a:ext cx="7623957" cy="6858001"/>
              </a:xfrm>
              <a:prstGeom prst="rect">
                <a:avLst/>
              </a:prstGeom>
            </p:spPr>
          </p:pic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9AC9363-D062-DA56-2D49-0CCB6ACDDFFF}"/>
                  </a:ext>
                </a:extLst>
              </p:cNvPr>
              <p:cNvGrpSpPr/>
              <p:nvPr/>
            </p:nvGrpSpPr>
            <p:grpSpPr>
              <a:xfrm>
                <a:off x="3905828" y="3190423"/>
                <a:ext cx="2392470" cy="2720632"/>
                <a:chOff x="4248728" y="3098983"/>
                <a:chExt cx="2392470" cy="2720632"/>
              </a:xfrm>
            </p:grpSpPr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CACF6CCA-95B5-CCEC-D1B9-21F9D52FD758}"/>
                    </a:ext>
                  </a:extLst>
                </p:cNvPr>
                <p:cNvGrpSpPr/>
                <p:nvPr/>
              </p:nvGrpSpPr>
              <p:grpSpPr>
                <a:xfrm>
                  <a:off x="4248728" y="3098983"/>
                  <a:ext cx="2392470" cy="2720632"/>
                  <a:chOff x="4248728" y="3098983"/>
                  <a:chExt cx="2392470" cy="2720632"/>
                </a:xfrm>
              </p:grpSpPr>
              <p:pic>
                <p:nvPicPr>
                  <p:cNvPr id="53" name="Picture 52" descr="A diagram of a computer&#10;&#10;Description automatically generated">
                    <a:extLst>
                      <a:ext uri="{FF2B5EF4-FFF2-40B4-BE49-F238E27FC236}">
                        <a16:creationId xmlns:a16="http://schemas.microsoft.com/office/drawing/2014/main" id="{DA01C549-7694-CF2C-03BF-C1657E6A67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 rot="5400000">
                    <a:off x="4084647" y="3263064"/>
                    <a:ext cx="2720632" cy="2392470"/>
                  </a:xfrm>
                  <a:prstGeom prst="rect">
                    <a:avLst/>
                  </a:prstGeom>
                </p:spPr>
              </p:pic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BFF67D1E-4BCD-4A00-878E-0E8A55A00982}"/>
                      </a:ext>
                    </a:extLst>
                  </p:cNvPr>
                  <p:cNvSpPr/>
                  <p:nvPr/>
                </p:nvSpPr>
                <p:spPr>
                  <a:xfrm>
                    <a:off x="4591047" y="5374513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908375A4-E6C0-6ABD-C84D-ECE9CC30D54C}"/>
                      </a:ext>
                    </a:extLst>
                  </p:cNvPr>
                  <p:cNvSpPr/>
                  <p:nvPr/>
                </p:nvSpPr>
                <p:spPr>
                  <a:xfrm>
                    <a:off x="4714873" y="5388799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56E194D1-3023-EDBB-E5A3-3E3FEB6DD13C}"/>
                      </a:ext>
                    </a:extLst>
                  </p:cNvPr>
                  <p:cNvSpPr/>
                  <p:nvPr/>
                </p:nvSpPr>
                <p:spPr>
                  <a:xfrm>
                    <a:off x="4836319" y="5386414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5A67CB05-A4AA-39DB-DB24-0CF7D6DBAE0F}"/>
                      </a:ext>
                    </a:extLst>
                  </p:cNvPr>
                  <p:cNvSpPr/>
                  <p:nvPr/>
                </p:nvSpPr>
                <p:spPr>
                  <a:xfrm>
                    <a:off x="4957763" y="5372129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0354975D-ABFF-643A-5E3F-30733D92B0F6}"/>
                      </a:ext>
                    </a:extLst>
                  </p:cNvPr>
                  <p:cNvSpPr/>
                  <p:nvPr/>
                </p:nvSpPr>
                <p:spPr>
                  <a:xfrm>
                    <a:off x="5081589" y="5386415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F3BECEEC-D7B0-3244-9519-5A9723DA7FBE}"/>
                      </a:ext>
                    </a:extLst>
                  </p:cNvPr>
                  <p:cNvSpPr/>
                  <p:nvPr/>
                </p:nvSpPr>
                <p:spPr>
                  <a:xfrm>
                    <a:off x="5203035" y="5384030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E78D2891-B872-D7C6-6AE7-040AA2BE66D9}"/>
                      </a:ext>
                    </a:extLst>
                  </p:cNvPr>
                  <p:cNvSpPr/>
                  <p:nvPr/>
                </p:nvSpPr>
                <p:spPr>
                  <a:xfrm>
                    <a:off x="5329241" y="5381656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8941BEB5-21F6-AC18-4729-D0BDE5ECEA15}"/>
                      </a:ext>
                    </a:extLst>
                  </p:cNvPr>
                  <p:cNvSpPr/>
                  <p:nvPr/>
                </p:nvSpPr>
                <p:spPr>
                  <a:xfrm>
                    <a:off x="5448305" y="5386418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6BE18F77-79F8-AC0B-D45F-2FF8D4F5A9BB}"/>
                      </a:ext>
                    </a:extLst>
                  </p:cNvPr>
                  <p:cNvSpPr/>
                  <p:nvPr/>
                </p:nvSpPr>
                <p:spPr>
                  <a:xfrm>
                    <a:off x="5569751" y="5386414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58F5C13F-F300-A5CC-301F-FCA867841C54}"/>
                      </a:ext>
                    </a:extLst>
                  </p:cNvPr>
                  <p:cNvSpPr/>
                  <p:nvPr/>
                </p:nvSpPr>
                <p:spPr>
                  <a:xfrm>
                    <a:off x="5700719" y="5384035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2BF0139F-9513-2847-A0B0-44C311B480FB}"/>
                      </a:ext>
                    </a:extLst>
                  </p:cNvPr>
                  <p:cNvSpPr/>
                  <p:nvPr/>
                </p:nvSpPr>
                <p:spPr>
                  <a:xfrm>
                    <a:off x="5824545" y="5398321"/>
                    <a:ext cx="83343" cy="23574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78993D07-E004-1414-219F-D8BDF27A94E4}"/>
                    </a:ext>
                  </a:extLst>
                </p:cNvPr>
                <p:cNvSpPr/>
                <p:nvPr/>
              </p:nvSpPr>
              <p:spPr>
                <a:xfrm>
                  <a:off x="4495798" y="3533775"/>
                  <a:ext cx="1257300" cy="17907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0C68CA4-9678-D72B-3BB8-A5019AA8D0F7}"/>
                    </a:ext>
                  </a:extLst>
                </p:cNvPr>
                <p:cNvSpPr/>
                <p:nvPr/>
              </p:nvSpPr>
              <p:spPr>
                <a:xfrm>
                  <a:off x="4591050" y="3248025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7A89E441-4FAC-6679-96AE-918C074F7FCF}"/>
                    </a:ext>
                  </a:extLst>
                </p:cNvPr>
                <p:cNvSpPr/>
                <p:nvPr/>
              </p:nvSpPr>
              <p:spPr>
                <a:xfrm>
                  <a:off x="4714876" y="3262311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C646DF85-4CE7-7BFF-11B1-F3FEEB508E5B}"/>
                    </a:ext>
                  </a:extLst>
                </p:cNvPr>
                <p:cNvSpPr/>
                <p:nvPr/>
              </p:nvSpPr>
              <p:spPr>
                <a:xfrm>
                  <a:off x="4836322" y="3259926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CA92935-BD39-4225-9D52-9F662485F399}"/>
                    </a:ext>
                  </a:extLst>
                </p:cNvPr>
                <p:cNvSpPr/>
                <p:nvPr/>
              </p:nvSpPr>
              <p:spPr>
                <a:xfrm>
                  <a:off x="4957766" y="3245641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E747E5C6-E55F-CCF9-6DA0-1EF3580923A2}"/>
                    </a:ext>
                  </a:extLst>
                </p:cNvPr>
                <p:cNvSpPr/>
                <p:nvPr/>
              </p:nvSpPr>
              <p:spPr>
                <a:xfrm>
                  <a:off x="5081592" y="3259927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8B1DC1E6-4FA7-3D01-B4C8-A72DBAB52BAA}"/>
                    </a:ext>
                  </a:extLst>
                </p:cNvPr>
                <p:cNvSpPr/>
                <p:nvPr/>
              </p:nvSpPr>
              <p:spPr>
                <a:xfrm>
                  <a:off x="5203038" y="3257542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68A69557-AE0E-3173-CC28-853B3C43EB66}"/>
                    </a:ext>
                  </a:extLst>
                </p:cNvPr>
                <p:cNvSpPr/>
                <p:nvPr/>
              </p:nvSpPr>
              <p:spPr>
                <a:xfrm>
                  <a:off x="5329244" y="3255168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CEB3649-E2B3-B1C3-14E5-2E4D392DC785}"/>
                    </a:ext>
                  </a:extLst>
                </p:cNvPr>
                <p:cNvSpPr/>
                <p:nvPr/>
              </p:nvSpPr>
              <p:spPr>
                <a:xfrm>
                  <a:off x="5448308" y="3259930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E725E842-7B27-19DB-C1A1-742CC9F1FF90}"/>
                    </a:ext>
                  </a:extLst>
                </p:cNvPr>
                <p:cNvSpPr/>
                <p:nvPr/>
              </p:nvSpPr>
              <p:spPr>
                <a:xfrm>
                  <a:off x="5569754" y="3259926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B8245950-DA89-AEEB-DC93-0502445A4012}"/>
                    </a:ext>
                  </a:extLst>
                </p:cNvPr>
                <p:cNvSpPr/>
                <p:nvPr/>
              </p:nvSpPr>
              <p:spPr>
                <a:xfrm>
                  <a:off x="5700722" y="3257547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CF3DF4D7-22AF-EE9F-6485-309DBD4A867B}"/>
                    </a:ext>
                  </a:extLst>
                </p:cNvPr>
                <p:cNvSpPr/>
                <p:nvPr/>
              </p:nvSpPr>
              <p:spPr>
                <a:xfrm>
                  <a:off x="5945994" y="3269448"/>
                  <a:ext cx="83343" cy="2357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575692-7868-71D3-73CB-CEB118224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61312" y="707367"/>
              <a:ext cx="3203396" cy="2745768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0620DFC-EAA3-CC38-84B8-5233C86268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5351" y="1462776"/>
              <a:ext cx="0" cy="17124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03F6451-9C43-B611-BDEF-BACD0F1BE8DF}"/>
                </a:ext>
              </a:extLst>
            </p:cNvPr>
            <p:cNvCxnSpPr>
              <a:cxnSpLocks/>
            </p:cNvCxnSpPr>
            <p:nvPr/>
          </p:nvCxnSpPr>
          <p:spPr>
            <a:xfrm>
              <a:off x="4413610" y="1462776"/>
              <a:ext cx="3017520" cy="2276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819DD99-C480-79ED-EF8E-2607236F2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87" y="5736562"/>
              <a:ext cx="0" cy="97478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8E19B08-DB1C-3E76-5242-5AF8CEFEFC5A}"/>
                </a:ext>
              </a:extLst>
            </p:cNvPr>
            <p:cNvCxnSpPr>
              <a:cxnSpLocks/>
            </p:cNvCxnSpPr>
            <p:nvPr/>
          </p:nvCxnSpPr>
          <p:spPr>
            <a:xfrm>
              <a:off x="4779902" y="6703731"/>
              <a:ext cx="310363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6713B9B-C8AB-840E-5420-8E6CCE2F2C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75917" y="1526875"/>
              <a:ext cx="0" cy="518447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55FC73-7086-7FE9-D73F-C4BFD9B4BE7B}"/>
                </a:ext>
              </a:extLst>
            </p:cNvPr>
            <p:cNvCxnSpPr>
              <a:cxnSpLocks/>
            </p:cNvCxnSpPr>
            <p:nvPr/>
          </p:nvCxnSpPr>
          <p:spPr>
            <a:xfrm>
              <a:off x="7873044" y="3059501"/>
              <a:ext cx="6067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03B92F1-BFE4-5979-35E3-0AB35521E983}"/>
                </a:ext>
              </a:extLst>
            </p:cNvPr>
            <p:cNvCxnSpPr>
              <a:cxnSpLocks/>
            </p:cNvCxnSpPr>
            <p:nvPr/>
          </p:nvCxnSpPr>
          <p:spPr>
            <a:xfrm>
              <a:off x="7867894" y="1538379"/>
              <a:ext cx="6067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68BDFD-5530-7AFD-1DED-C38B9112C3BD}"/>
                </a:ext>
              </a:extLst>
            </p:cNvPr>
            <p:cNvCxnSpPr>
              <a:cxnSpLocks/>
            </p:cNvCxnSpPr>
            <p:nvPr/>
          </p:nvCxnSpPr>
          <p:spPr>
            <a:xfrm>
              <a:off x="7887424" y="4178061"/>
              <a:ext cx="606722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446087D-CA86-C999-3B07-F3918AA4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0025" y="4392915"/>
              <a:ext cx="336749" cy="19242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9948783-B9DC-ED0A-7BAB-C6DA2C057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4625" y="3141965"/>
              <a:ext cx="336749" cy="1924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108C454-967E-8CD9-F9EE-EE8BE82F3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94625" y="1617965"/>
              <a:ext cx="336749" cy="192428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B6BAEF-196F-A6D6-564D-7F423E1AB0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60201" y="1369802"/>
              <a:ext cx="0" cy="264214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E5D1060-5C39-EE5B-B638-A2F8DB569AA7}"/>
                </a:ext>
              </a:extLst>
            </p:cNvPr>
            <p:cNvCxnSpPr>
              <a:cxnSpLocks/>
            </p:cNvCxnSpPr>
            <p:nvPr/>
          </p:nvCxnSpPr>
          <p:spPr>
            <a:xfrm>
              <a:off x="3853851" y="1386576"/>
              <a:ext cx="4638615" cy="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D3F93CD-F5D5-18F7-B150-559DD1FDB0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1130" y="1447934"/>
              <a:ext cx="8023" cy="1465520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FC4B87-8C8D-C011-3B7F-4D88605C85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9435" y="2905967"/>
              <a:ext cx="1068964" cy="1137"/>
            </a:xfrm>
            <a:prstGeom prst="line">
              <a:avLst/>
            </a:prstGeom>
            <a:ln w="28575"/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E437F0-79BE-B988-1E3F-A00CF69E2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44351" y="1526875"/>
              <a:ext cx="0" cy="123915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192957-DC64-8325-F4B2-D444F7A334F5}"/>
                </a:ext>
              </a:extLst>
            </p:cNvPr>
            <p:cNvCxnSpPr>
              <a:cxnSpLocks/>
            </p:cNvCxnSpPr>
            <p:nvPr/>
          </p:nvCxnSpPr>
          <p:spPr>
            <a:xfrm>
              <a:off x="4031651" y="1538976"/>
              <a:ext cx="3658199" cy="942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48B2DAC-E810-CE61-FD2A-BAE6221142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95601" y="1533225"/>
              <a:ext cx="0" cy="2852071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B191A60-F2CC-D2CF-4198-053B4E5BB87B}"/>
                </a:ext>
              </a:extLst>
            </p:cNvPr>
            <p:cNvCxnSpPr>
              <a:cxnSpLocks/>
            </p:cNvCxnSpPr>
            <p:nvPr/>
          </p:nvCxnSpPr>
          <p:spPr>
            <a:xfrm>
              <a:off x="7696200" y="4365647"/>
              <a:ext cx="798550" cy="0"/>
            </a:xfrm>
            <a:prstGeom prst="lin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772E618-9212-4BB4-948E-03876815BC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6287" y="2306396"/>
              <a:ext cx="0" cy="123915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0F94F34-CF2A-6A1E-462A-B2AB20C393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9437" y="2307925"/>
              <a:ext cx="0" cy="24477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8956B7-29BF-28FD-7DC3-CCE54DAABB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01474" y="2533650"/>
              <a:ext cx="1320896" cy="0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46332A7-0D3B-4603-A555-8814D8AE8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9306" y="2307924"/>
              <a:ext cx="0" cy="244775"/>
            </a:xfrm>
            <a:prstGeom prst="lin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713D669-C0CF-51F6-9B00-6A0913904C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79902" y="2430311"/>
              <a:ext cx="1341572" cy="0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CBAEA8-EA06-8C74-1205-E140E9FA5F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10737" y="2306396"/>
              <a:ext cx="0" cy="123915"/>
            </a:xfrm>
            <a:prstGeom prst="line">
              <a:avLst/>
            </a:prstGeom>
            <a:ln w="28575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D2DA8D-7A94-CEA9-41F3-028530A5D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34851" y="1590375"/>
              <a:ext cx="0" cy="9144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4A1D8F5-7033-0985-A808-14E2EC4E4728}"/>
                </a:ext>
              </a:extLst>
            </p:cNvPr>
            <p:cNvCxnSpPr>
              <a:cxnSpLocks/>
            </p:cNvCxnSpPr>
            <p:nvPr/>
          </p:nvCxnSpPr>
          <p:spPr>
            <a:xfrm>
              <a:off x="4215801" y="1589776"/>
              <a:ext cx="356616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CAC5C07-8DA5-B690-888F-FE7A615C14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1961" y="1577675"/>
              <a:ext cx="2540" cy="2692551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B8F66BB-1844-65C7-BA75-9E0FB1E7C2E9}"/>
                </a:ext>
              </a:extLst>
            </p:cNvPr>
            <p:cNvCxnSpPr>
              <a:cxnSpLocks/>
            </p:cNvCxnSpPr>
            <p:nvPr/>
          </p:nvCxnSpPr>
          <p:spPr>
            <a:xfrm>
              <a:off x="7769261" y="4266853"/>
              <a:ext cx="731520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6145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8" name="Rectangle 5152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9" name="Freeform: Shape 5154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CFC1C-0C60-8160-95C0-7DBAA8922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/>
              <a:t>How it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5153D-2978-F5F7-2EEA-14B703DF5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>
            <a:normAutofit/>
          </a:bodyPr>
          <a:lstStyle/>
          <a:p>
            <a:r>
              <a:rPr lang="en-US" sz="2000"/>
              <a:t>2 Servos + 1 Ultrasonic + XBee</a:t>
            </a:r>
          </a:p>
          <a:p>
            <a:r>
              <a:rPr lang="en-US" sz="2000"/>
              <a:t>Servo1- Horizontal Rotation (</a:t>
            </a:r>
            <a:r>
              <a:rPr lang="el-GR" sz="2000"/>
              <a:t>θ</a:t>
            </a:r>
            <a:r>
              <a:rPr lang="en-US" sz="2000"/>
              <a:t>)</a:t>
            </a:r>
          </a:p>
          <a:p>
            <a:r>
              <a:rPr lang="en-US" sz="2000"/>
              <a:t>Servo2- Vertical Rotation (</a:t>
            </a:r>
            <a:r>
              <a:rPr lang="el-GR" sz="2000"/>
              <a:t>ϕ</a:t>
            </a:r>
            <a:r>
              <a:rPr lang="en-US" sz="2000"/>
              <a:t>)</a:t>
            </a:r>
          </a:p>
          <a:p>
            <a:r>
              <a:rPr lang="en-US" sz="2000"/>
              <a:t>Ultrasonic- Distance (</a:t>
            </a:r>
            <a:r>
              <a:rPr lang="el-GR" sz="2000"/>
              <a:t>ρ</a:t>
            </a:r>
            <a:r>
              <a:rPr lang="en-US" sz="2000"/>
              <a:t>)</a:t>
            </a:r>
          </a:p>
          <a:p>
            <a:r>
              <a:rPr lang="en-US" sz="2000"/>
              <a:t>XBee- Communicate via Zigbee</a:t>
            </a:r>
          </a:p>
          <a:p>
            <a:endParaRPr lang="en-US" sz="2000"/>
          </a:p>
        </p:txBody>
      </p:sp>
      <p:pic>
        <p:nvPicPr>
          <p:cNvPr id="5124" name="Picture 4" descr="SparkFun XBee Shield - WRL-12847 - SparkFun Electronics">
            <a:extLst>
              <a:ext uri="{FF2B5EF4-FFF2-40B4-BE49-F238E27FC236}">
                <a16:creationId xmlns:a16="http://schemas.microsoft.com/office/drawing/2014/main" id="{2DA4A4CD-E4F3-0A3F-4746-6257AD0F3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7736" y="4451834"/>
            <a:ext cx="2545005" cy="254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pherical coordinates - Math Insight">
            <a:extLst>
              <a:ext uri="{FF2B5EF4-FFF2-40B4-BE49-F238E27FC236}">
                <a16:creationId xmlns:a16="http://schemas.microsoft.com/office/drawing/2014/main" id="{8C9F8D58-46B4-BFA3-1303-FC98E85047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0" r="4" b="4"/>
          <a:stretch/>
        </p:blipFill>
        <p:spPr bwMode="auto">
          <a:xfrm>
            <a:off x="7594601" y="223494"/>
            <a:ext cx="4201476" cy="4367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2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419</Words>
  <Application>Microsoft Office PowerPoint</Application>
  <PresentationFormat>Widescreen</PresentationFormat>
  <Paragraphs>86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SoNAR Drone Defensive Detection in 3D Spaces (SoDDD 3DS) </vt:lpstr>
      <vt:lpstr>Introduction (Me)</vt:lpstr>
      <vt:lpstr>Program Objectives</vt:lpstr>
      <vt:lpstr>Needs Analysis</vt:lpstr>
      <vt:lpstr>SoDDD 3DS</vt:lpstr>
      <vt:lpstr>System Candidate Architectures Faceoff</vt:lpstr>
      <vt:lpstr>Utilization Requirements / Setup</vt:lpstr>
      <vt:lpstr>Wiring Diagram</vt:lpstr>
      <vt:lpstr>How it Works</vt:lpstr>
      <vt:lpstr>Mapping Aspect</vt:lpstr>
      <vt:lpstr>False Positives</vt:lpstr>
      <vt:lpstr>Expectations Shattered</vt:lpstr>
      <vt:lpstr>Calculations for Position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</dc:creator>
  <cp:lastModifiedBy>Matthew</cp:lastModifiedBy>
  <cp:revision>4</cp:revision>
  <dcterms:created xsi:type="dcterms:W3CDTF">2023-07-26T16:40:27Z</dcterms:created>
  <dcterms:modified xsi:type="dcterms:W3CDTF">2023-07-28T22:56:31Z</dcterms:modified>
</cp:coreProperties>
</file>